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742" r:id="rId2"/>
    <p:sldId id="793" r:id="rId3"/>
    <p:sldId id="777" r:id="rId4"/>
    <p:sldId id="743" r:id="rId5"/>
    <p:sldId id="800" r:id="rId6"/>
    <p:sldId id="795" r:id="rId7"/>
    <p:sldId id="801" r:id="rId8"/>
    <p:sldId id="797" r:id="rId9"/>
    <p:sldId id="798" r:id="rId10"/>
    <p:sldId id="796" r:id="rId11"/>
    <p:sldId id="802" r:id="rId12"/>
    <p:sldId id="729" r:id="rId13"/>
    <p:sldId id="730" r:id="rId14"/>
    <p:sldId id="776" r:id="rId15"/>
    <p:sldId id="768" r:id="rId16"/>
    <p:sldId id="750" r:id="rId17"/>
    <p:sldId id="731" r:id="rId18"/>
    <p:sldId id="734" r:id="rId19"/>
    <p:sldId id="769" r:id="rId20"/>
    <p:sldId id="770" r:id="rId21"/>
    <p:sldId id="772" r:id="rId22"/>
    <p:sldId id="773" r:id="rId23"/>
    <p:sldId id="753" r:id="rId24"/>
    <p:sldId id="803" r:id="rId25"/>
    <p:sldId id="794" r:id="rId26"/>
    <p:sldId id="680" r:id="rId2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881">
          <p15:clr>
            <a:srgbClr val="A4A3A4"/>
          </p15:clr>
        </p15:guide>
        <p15:guide id="2" pos="6809">
          <p15:clr>
            <a:srgbClr val="A4A3A4"/>
          </p15:clr>
        </p15:guide>
        <p15:guide id="3" orient="horz" pos="2922">
          <p15:clr>
            <a:srgbClr val="A4A3A4"/>
          </p15:clr>
        </p15:guide>
        <p15:guide id="4" pos="566">
          <p15:clr>
            <a:srgbClr val="A4A3A4"/>
          </p15:clr>
        </p15:guide>
        <p15:guide id="5" orient="horz" pos="2652">
          <p15:clr>
            <a:srgbClr val="A4A3A4"/>
          </p15:clr>
        </p15:guide>
        <p15:guide id="6" orient="horz" pos="1112">
          <p15:clr>
            <a:srgbClr val="A4A3A4"/>
          </p15:clr>
        </p15:guide>
        <p15:guide id="7" orient="horz" pos="3597">
          <p15:clr>
            <a:srgbClr val="A4A3A4"/>
          </p15:clr>
        </p15:guide>
        <p15:guide id="8" pos="2026">
          <p15:clr>
            <a:srgbClr val="A4A3A4"/>
          </p15:clr>
        </p15:guide>
        <p15:guide id="9" pos="63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43B"/>
    <a:srgbClr val="42C398"/>
    <a:srgbClr val="F4F4F4"/>
    <a:srgbClr val="434343"/>
    <a:srgbClr val="2A8466"/>
    <a:srgbClr val="545864"/>
    <a:srgbClr val="3F424B"/>
    <a:srgbClr val="3D4049"/>
    <a:srgbClr val="43C5AD"/>
    <a:srgbClr val="C74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8" autoAdjust="0"/>
    <p:restoredTop sz="94424" autoAdjust="0"/>
  </p:normalViewPr>
  <p:slideViewPr>
    <p:cSldViewPr snapToGrid="0" showGuides="1">
      <p:cViewPr varScale="1">
        <p:scale>
          <a:sx n="99" d="100"/>
          <a:sy n="99" d="100"/>
        </p:scale>
        <p:origin x="138" y="72"/>
      </p:cViewPr>
      <p:guideLst>
        <p:guide pos="5881"/>
        <p:guide pos="6809"/>
        <p:guide orient="horz" pos="2922"/>
        <p:guide pos="566"/>
        <p:guide orient="horz" pos="2652"/>
        <p:guide orient="horz" pos="1112"/>
        <p:guide orient="horz" pos="3597"/>
        <p:guide pos="2026"/>
        <p:guide pos="63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2019/1/22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 userDrawn="1"/>
        </p:nvSpPr>
        <p:spPr>
          <a:xfrm rot="5400000" flipH="1" flipV="1">
            <a:off x="11791062" y="6461729"/>
            <a:ext cx="818511" cy="16633"/>
          </a:xfrm>
          <a:custGeom>
            <a:avLst/>
            <a:gdLst>
              <a:gd name="connsiteX0" fmla="*/ 818511 w 818511"/>
              <a:gd name="connsiteY0" fmla="*/ 0 h 16633"/>
              <a:gd name="connsiteX1" fmla="*/ 818511 w 818511"/>
              <a:gd name="connsiteY1" fmla="*/ 16633 h 16633"/>
              <a:gd name="connsiteX2" fmla="*/ 0 w 818511"/>
              <a:gd name="connsiteY2" fmla="*/ 16633 h 16633"/>
              <a:gd name="connsiteX3" fmla="*/ 0 w 818511"/>
              <a:gd name="connsiteY3" fmla="*/ 0 h 16633"/>
              <a:gd name="connsiteX4" fmla="*/ 818511 w 818511"/>
              <a:gd name="connsiteY4" fmla="*/ 0 h 1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511" h="16633">
                <a:moveTo>
                  <a:pt x="818511" y="0"/>
                </a:moveTo>
                <a:lnTo>
                  <a:pt x="818511" y="16633"/>
                </a:lnTo>
                <a:lnTo>
                  <a:pt x="0" y="16633"/>
                </a:lnTo>
                <a:lnTo>
                  <a:pt x="0" y="0"/>
                </a:lnTo>
                <a:lnTo>
                  <a:pt x="8185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 rot="5400000" flipH="1" flipV="1">
            <a:off x="11411980" y="6099279"/>
            <a:ext cx="818512" cy="741532"/>
          </a:xfrm>
          <a:custGeom>
            <a:avLst/>
            <a:gdLst>
              <a:gd name="connsiteX0" fmla="*/ 818511 w 818511"/>
              <a:gd name="connsiteY0" fmla="*/ 522329 h 741531"/>
              <a:gd name="connsiteX1" fmla="*/ 818511 w 818511"/>
              <a:gd name="connsiteY1" fmla="*/ 741531 h 741531"/>
              <a:gd name="connsiteX2" fmla="*/ 0 w 818511"/>
              <a:gd name="connsiteY2" fmla="*/ 741531 h 741531"/>
              <a:gd name="connsiteX3" fmla="*/ 0 w 818511"/>
              <a:gd name="connsiteY3" fmla="*/ 0 h 741531"/>
              <a:gd name="connsiteX4" fmla="*/ 818511 w 818511"/>
              <a:gd name="connsiteY4" fmla="*/ 522329 h 74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8511" h="741531">
                <a:moveTo>
                  <a:pt x="818511" y="522329"/>
                </a:moveTo>
                <a:lnTo>
                  <a:pt x="818511" y="741531"/>
                </a:lnTo>
                <a:lnTo>
                  <a:pt x="0" y="741531"/>
                </a:lnTo>
                <a:lnTo>
                  <a:pt x="0" y="0"/>
                </a:lnTo>
                <a:lnTo>
                  <a:pt x="818511" y="5223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TextBox 15"/>
          <p:cNvSpPr txBox="1"/>
          <p:nvPr userDrawn="1"/>
        </p:nvSpPr>
        <p:spPr>
          <a:xfrm>
            <a:off x="11713027" y="6422568"/>
            <a:ext cx="459447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rot="5400000">
            <a:off x="57745" y="-166931"/>
            <a:ext cx="1044562" cy="1378426"/>
          </a:xfrm>
          <a:custGeom>
            <a:avLst/>
            <a:gdLst>
              <a:gd name="connsiteX0" fmla="*/ 0 w 1044561"/>
              <a:gd name="connsiteY0" fmla="*/ 996287 h 1419369"/>
              <a:gd name="connsiteX1" fmla="*/ 0 w 1044561"/>
              <a:gd name="connsiteY1" fmla="*/ 0 h 1419369"/>
              <a:gd name="connsiteX2" fmla="*/ 1044561 w 1044561"/>
              <a:gd name="connsiteY2" fmla="*/ 686380 h 1419369"/>
              <a:gd name="connsiteX3" fmla="*/ 1044561 w 1044561"/>
              <a:gd name="connsiteY3" fmla="*/ 996287 h 1419369"/>
              <a:gd name="connsiteX4" fmla="*/ 0 w 1044561"/>
              <a:gd name="connsiteY4" fmla="*/ 1419369 h 1419369"/>
              <a:gd name="connsiteX5" fmla="*/ 0 w 1044561"/>
              <a:gd name="connsiteY5" fmla="*/ 996288 h 1419369"/>
              <a:gd name="connsiteX6" fmla="*/ 1044561 w 1044561"/>
              <a:gd name="connsiteY6" fmla="*/ 996288 h 1419369"/>
              <a:gd name="connsiteX7" fmla="*/ 1044561 w 1044561"/>
              <a:gd name="connsiteY7" fmla="*/ 1419369 h 141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561" h="1419369">
                <a:moveTo>
                  <a:pt x="0" y="996287"/>
                </a:moveTo>
                <a:lnTo>
                  <a:pt x="0" y="0"/>
                </a:lnTo>
                <a:lnTo>
                  <a:pt x="1044561" y="686380"/>
                </a:lnTo>
                <a:lnTo>
                  <a:pt x="1044561" y="996287"/>
                </a:lnTo>
                <a:close/>
                <a:moveTo>
                  <a:pt x="0" y="1419369"/>
                </a:moveTo>
                <a:lnTo>
                  <a:pt x="0" y="996288"/>
                </a:lnTo>
                <a:lnTo>
                  <a:pt x="1044561" y="996288"/>
                </a:lnTo>
                <a:lnTo>
                  <a:pt x="1044561" y="14193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5400000">
            <a:off x="113623" y="-113623"/>
            <a:ext cx="1064524" cy="1291772"/>
          </a:xfrm>
          <a:custGeom>
            <a:avLst/>
            <a:gdLst>
              <a:gd name="connsiteX0" fmla="*/ 0 w 1064524"/>
              <a:gd name="connsiteY0" fmla="*/ 1291772 h 1291772"/>
              <a:gd name="connsiteX1" fmla="*/ 0 w 1064524"/>
              <a:gd name="connsiteY1" fmla="*/ 0 h 1291772"/>
              <a:gd name="connsiteX2" fmla="*/ 1064524 w 1064524"/>
              <a:gd name="connsiteY2" fmla="*/ 976727 h 1291772"/>
              <a:gd name="connsiteX3" fmla="*/ 1064524 w 1064524"/>
              <a:gd name="connsiteY3" fmla="*/ 1291772 h 1291772"/>
              <a:gd name="connsiteX4" fmla="*/ 0 w 1064524"/>
              <a:gd name="connsiteY4" fmla="*/ 1291772 h 12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4" h="1291772">
                <a:moveTo>
                  <a:pt x="0" y="1291772"/>
                </a:moveTo>
                <a:lnTo>
                  <a:pt x="0" y="0"/>
                </a:lnTo>
                <a:lnTo>
                  <a:pt x="1064524" y="976727"/>
                </a:lnTo>
                <a:lnTo>
                  <a:pt x="1064524" y="1291772"/>
                </a:lnTo>
                <a:lnTo>
                  <a:pt x="0" y="129177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2019/1/22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-29910" y="3857776"/>
            <a:ext cx="12221910" cy="3000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37"/>
          <p:cNvSpPr>
            <a:spLocks noChangeArrowheads="1"/>
          </p:cNvSpPr>
          <p:nvPr/>
        </p:nvSpPr>
        <p:spPr bwMode="auto">
          <a:xfrm>
            <a:off x="120887" y="1719030"/>
            <a:ext cx="12071576" cy="2830830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66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基于医学知识图谱的智能化</a:t>
            </a:r>
            <a:endParaRPr lang="en-US" altLang="zh-CN" sz="66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66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虚拟病人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66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766185" y="4254500"/>
            <a:ext cx="4629150" cy="953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项目成员：袁宵、刘宁宁、汪嘉伟、张芮、王婧妍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合作单位：四川省卫生和计划生育信息中心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项目分类：四川省重点研发项目</a:t>
            </a:r>
          </a:p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/>
      <p:bldP spid="5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82015" y="894715"/>
            <a:ext cx="10427970" cy="5982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3.2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创新点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u"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 本项目面向医学教育领域，研究临床诊疗模拟与临床辅助诊断的医学知识图谱构建与服务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方法，主要的特色和创新点如下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:</a:t>
            </a: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）本项目针对医疗大数据多源异构、语义多样，医学知识多类型、高维度、不确定关联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的特点，</a:t>
            </a:r>
            <a:r>
              <a:rPr lang="zh-CN" altLang="en-US" sz="2000" dirty="0">
                <a:solidFill>
                  <a:srgbClr val="E6543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设计医学知识表示模型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）本项目提出的医学知识图谱构建方法，能够从多源异构医疗大数据中</a:t>
            </a:r>
            <a:r>
              <a:rPr lang="zh-CN" altLang="en-US" sz="2000" dirty="0">
                <a:solidFill>
                  <a:srgbClr val="E6543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自动抽取信息，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E6543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进行知识融合和推理，构建大规模医学知识图谱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，提供了临床辅助诊断领域医学知识的全局视图。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）本项目提出的知识子图匹配算法，综合考虑了结构匹配、属性相似以及实体关联的不确定性，能够</a:t>
            </a:r>
            <a:r>
              <a:rPr lang="zh-CN" altLang="en-US" sz="2000" dirty="0">
                <a:solidFill>
                  <a:srgbClr val="E6543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高效地返回诊断结论及其关联知识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；</a:t>
            </a:r>
            <a:endParaRPr lang="zh-CN" altLang="en-US" sz="2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b="1" dirty="0">
                <a:sym typeface="微软雅黑" panose="020B0503020204020204" pitchFamily="34" charset="-122"/>
              </a:rPr>
              <a:t>       </a:t>
            </a: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37687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技术路线及创新点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98256" y="1417375"/>
            <a:ext cx="10122441" cy="4023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1.  项目简介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2.  研究内容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endParaRPr lang="zh-CN" altLang="en-US" b="1" dirty="0">
              <a:sym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3.  技术路线及创新点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2"/>
                </a:solidFill>
                <a:sym typeface="Impact" panose="020B0806030902050204" pitchFamily="34" charset="0"/>
              </a:rPr>
              <a:t>4.  系统功能展示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5.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</a:t>
            </a:r>
            <a:r>
              <a:rPr lang="en-US" altLang="zh-CN" sz="2400" dirty="0">
                <a:sym typeface="Impact" panose="020B0806030902050204" pitchFamily="34" charset="0"/>
              </a:rPr>
              <a:t>已有成果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3034030" y="1659255"/>
            <a:ext cx="7936230" cy="165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Impact" panose="020B0806030902050204" pitchFamily="34" charset="0"/>
              </a:rPr>
              <a:t>目录</a:t>
            </a:r>
          </a:p>
        </p:txBody>
      </p:sp>
      <p:cxnSp>
        <p:nvCxnSpPr>
          <p:cNvPr id="7" name="Straight Connector 20"/>
          <p:cNvCxnSpPr/>
          <p:nvPr/>
        </p:nvCxnSpPr>
        <p:spPr>
          <a:xfrm>
            <a:off x="3016885" y="2366645"/>
            <a:ext cx="79870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/>
          <p:nvPr/>
        </p:nvCxnSpPr>
        <p:spPr>
          <a:xfrm flipV="1">
            <a:off x="4145915" y="3057525"/>
            <a:ext cx="6866890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/>
          <p:cNvCxnSpPr/>
          <p:nvPr/>
        </p:nvCxnSpPr>
        <p:spPr>
          <a:xfrm>
            <a:off x="3623310" y="3757930"/>
            <a:ext cx="7380605" cy="82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/>
          <p:cNvCxnSpPr/>
          <p:nvPr/>
        </p:nvCxnSpPr>
        <p:spPr>
          <a:xfrm>
            <a:off x="3078480" y="4449445"/>
            <a:ext cx="7925435" cy="234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6364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73958" y="224898"/>
            <a:ext cx="50526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主界面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60" y="882450"/>
            <a:ext cx="6607977" cy="5176472"/>
          </a:xfrm>
          <a:prstGeom prst="rect">
            <a:avLst/>
          </a:prstGeom>
        </p:spPr>
      </p:pic>
      <p:sp>
        <p:nvSpPr>
          <p:cNvPr id="6" name="TextBox 15"/>
          <p:cNvSpPr txBox="1"/>
          <p:nvPr/>
        </p:nvSpPr>
        <p:spPr>
          <a:xfrm>
            <a:off x="8023957" y="1424346"/>
            <a:ext cx="3125069" cy="4510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4.1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词典模块</a:t>
            </a: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4.2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训练系统模块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4.3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考试系统模块</a:t>
            </a: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9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6140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词典模块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5" y="1442728"/>
            <a:ext cx="7226775" cy="42554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61480" y="440899"/>
            <a:ext cx="3764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主要功能：</a:t>
            </a:r>
          </a:p>
          <a:p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      用户在搜索框中输入搜索内容，返回对应实体的知识图谱（包括对应的药物、疾病、症状、检查关系）、实体属性。实体属性以知识卡片的形式展示。</a:t>
            </a:r>
          </a:p>
          <a:p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所用到技术：</a:t>
            </a: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    </a:t>
            </a: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    关系抽取，知识图谱构建，图谱可视化，智能搜索，摘要抽取。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词典模块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04" y="1030275"/>
            <a:ext cx="8379714" cy="4797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89996" y="889041"/>
            <a:ext cx="27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涵盖疾病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8198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种，检查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3672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种，症状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6864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种，西药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8972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种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,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以及它们之间的关系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27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万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条，基本覆盖常见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的医学常见需要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6140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词典模块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95" y="874395"/>
            <a:ext cx="6686550" cy="55162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7537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62718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学习系统模块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1600" y="2324735"/>
            <a:ext cx="90150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截止目前，虚拟病人项目已经研发了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104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个病例，覆盖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个专科，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多个病种。这只是冰山一角，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未来将增加更加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丰富的真实病例！</a:t>
            </a:r>
            <a:endParaRPr lang="en-US" altLang="zh-CN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6140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62718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学习系统模块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90" y="807085"/>
            <a:ext cx="7357110" cy="54806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62718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学习系统模块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038225"/>
            <a:ext cx="8698230" cy="45300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62718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学习系统模块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85" y="995680"/>
            <a:ext cx="9714230" cy="48666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98256" y="1417375"/>
            <a:ext cx="10122441" cy="4023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1.  项目简介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2.  研究内容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endParaRPr lang="zh-CN" altLang="en-US" b="1" dirty="0">
              <a:sym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3.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ym typeface="微软雅黑" panose="020B0503020204020204" pitchFamily="34" charset="-122"/>
              </a:rPr>
              <a:t>技术路线及创新点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4.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 </a:t>
            </a:r>
            <a:r>
              <a:rPr lang="en-US" altLang="zh-CN" sz="2400" dirty="0">
                <a:sym typeface="Impact" panose="020B0806030902050204" pitchFamily="34" charset="0"/>
              </a:rPr>
              <a:t>系统功能展示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5.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</a:t>
            </a:r>
            <a:r>
              <a:rPr lang="en-US" altLang="zh-CN" sz="2400" dirty="0">
                <a:sym typeface="Impact" panose="020B0806030902050204" pitchFamily="34" charset="0"/>
              </a:rPr>
              <a:t>已有成果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3034030" y="1659255"/>
            <a:ext cx="7936230" cy="165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Impact" panose="020B0806030902050204" pitchFamily="34" charset="0"/>
              </a:rPr>
              <a:t>目录</a:t>
            </a:r>
          </a:p>
        </p:txBody>
      </p:sp>
      <p:cxnSp>
        <p:nvCxnSpPr>
          <p:cNvPr id="7" name="Straight Connector 20"/>
          <p:cNvCxnSpPr/>
          <p:nvPr/>
        </p:nvCxnSpPr>
        <p:spPr>
          <a:xfrm>
            <a:off x="3016885" y="2366645"/>
            <a:ext cx="79870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/>
          <p:nvPr/>
        </p:nvCxnSpPr>
        <p:spPr>
          <a:xfrm flipV="1">
            <a:off x="4145915" y="3057525"/>
            <a:ext cx="6866890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/>
          <p:cNvCxnSpPr/>
          <p:nvPr/>
        </p:nvCxnSpPr>
        <p:spPr>
          <a:xfrm>
            <a:off x="3623310" y="3757930"/>
            <a:ext cx="7380605" cy="82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/>
          <p:cNvCxnSpPr/>
          <p:nvPr/>
        </p:nvCxnSpPr>
        <p:spPr>
          <a:xfrm>
            <a:off x="3078480" y="4449445"/>
            <a:ext cx="7925435" cy="234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6364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62718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学习系统模块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1026160"/>
            <a:ext cx="5999480" cy="4805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55" y="947420"/>
            <a:ext cx="5725795" cy="49637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6140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考试系统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2" y="1611174"/>
            <a:ext cx="6439301" cy="3826394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8999621" y="1232034"/>
            <a:ext cx="1784221" cy="3272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69994" y="1869310"/>
            <a:ext cx="4657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简介：</a:t>
            </a:r>
          </a:p>
          <a:p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   考试系统随机生成三个案例，通过考察疾病判断，病情了解，问题回答、作答用时等方面对用户进行得分评价。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661401" y="1510085"/>
            <a:ext cx="10122441" cy="3291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考试系统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969010"/>
            <a:ext cx="6407150" cy="5104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85" y="572770"/>
            <a:ext cx="4883150" cy="58966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4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246" y="4035753"/>
            <a:ext cx="830580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团队绩</a:t>
            </a:r>
            <a:endParaRPr lang="en-US" altLang="zh-CN" sz="17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545909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系统功能展示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——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考试系统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+mj-ea"/>
              <a:sym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90" y="2446655"/>
            <a:ext cx="7219950" cy="3838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9195" y="807085"/>
            <a:ext cx="908812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评分界面：</a:t>
            </a: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评分逻辑根据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个案例的交互点击情况，回答问题准确度，做题时间综合评判最终得分，得分页面如下：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 dirty="0"/>
              <a:t>	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98256" y="1417375"/>
            <a:ext cx="10122441" cy="4023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1.  项目简介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2.  研究内容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endParaRPr lang="zh-CN" altLang="en-US" b="1" dirty="0">
              <a:sym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3.  技术路线及创新点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4.  系统功能展示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2"/>
                </a:solidFill>
                <a:sym typeface="Impact" panose="020B0806030902050204" pitchFamily="34" charset="0"/>
              </a:rPr>
              <a:t>5.  已有成果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3034030" y="1659255"/>
            <a:ext cx="7936230" cy="165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Impact" panose="020B0806030902050204" pitchFamily="34" charset="0"/>
              </a:rPr>
              <a:t>目录</a:t>
            </a:r>
          </a:p>
        </p:txBody>
      </p:sp>
      <p:cxnSp>
        <p:nvCxnSpPr>
          <p:cNvPr id="7" name="Straight Connector 20"/>
          <p:cNvCxnSpPr/>
          <p:nvPr/>
        </p:nvCxnSpPr>
        <p:spPr>
          <a:xfrm>
            <a:off x="3016885" y="2366645"/>
            <a:ext cx="79870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/>
          <p:nvPr/>
        </p:nvCxnSpPr>
        <p:spPr>
          <a:xfrm flipV="1">
            <a:off x="4145915" y="3057525"/>
            <a:ext cx="6866890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/>
          <p:cNvCxnSpPr/>
          <p:nvPr/>
        </p:nvCxnSpPr>
        <p:spPr>
          <a:xfrm>
            <a:off x="3623310" y="3757930"/>
            <a:ext cx="7380605" cy="82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/>
          <p:cNvCxnSpPr/>
          <p:nvPr/>
        </p:nvCxnSpPr>
        <p:spPr>
          <a:xfrm>
            <a:off x="3078480" y="4449445"/>
            <a:ext cx="7925435" cy="234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6364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720456" y="1331650"/>
            <a:ext cx="10122441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软著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基于知识图谱的医学百科词典</a:t>
            </a: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基于医学知识图谱的智能化虚拟病人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专利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基于医学知识图谱的智能化虚拟病人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学术论文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《深度动态上下文词语表示》</a:t>
            </a:r>
            <a:endParaRPr lang="en-US" altLang="zh-CN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《基于自适应模糊推理系统的糖尿病患病风险预测算法》</a:t>
            </a: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21431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5.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+mj-ea"/>
                <a:sym typeface="Impact" panose="020B0806030902050204" pitchFamily="34" charset="0"/>
              </a:rPr>
              <a:t>已有成果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4032" y="3806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2072863"/>
            <a:ext cx="12221910" cy="24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5"/>
          <p:cNvSpPr txBox="1"/>
          <p:nvPr/>
        </p:nvSpPr>
        <p:spPr>
          <a:xfrm>
            <a:off x="915153" y="2613977"/>
            <a:ext cx="62579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spc="-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谢谢！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63" y="1925522"/>
            <a:ext cx="4991797" cy="333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82015" y="1257300"/>
            <a:ext cx="4383004" cy="5931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就像飞行模拟器一样，知识图谱小组打造的“虚拟病人”是为了给医学生以及年轻医生提供模拟训练，培养临床思维。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一位“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虚拟病人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”的病例往往比较复杂，医生需要模拟现实中的病患情况自己作出正确的检查步骤和决策。</a:t>
            </a:r>
            <a:r>
              <a:rPr lang="zh-CN" altLang="en-US" sz="2400" b="1" dirty="0">
                <a:sym typeface="微软雅黑" panose="020B0503020204020204" pitchFamily="34" charset="-122"/>
              </a:rPr>
              <a:t>        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21431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ym typeface="微软雅黑" panose="020B0503020204020204" pitchFamily="34" charset="-122"/>
              </a:rPr>
              <a:t>系统简介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37" y="1821636"/>
            <a:ext cx="4829849" cy="2791215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5532737" y="916410"/>
            <a:ext cx="5647041" cy="234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457200" lvl="2" indent="0" algn="l">
              <a:lnSpc>
                <a:spcPct val="120000"/>
              </a:lnSpc>
              <a:buFont typeface="+mj-lt"/>
              <a:buNone/>
            </a:pPr>
            <a:r>
              <a:rPr lang="zh-CN" altLang="en-US" sz="3600" b="1" dirty="0">
                <a:sym typeface="微软雅黑" panose="020B0503020204020204" pitchFamily="34" charset="-122"/>
              </a:rPr>
              <a:t>什么是虚拟病人？</a:t>
            </a: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2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82015" y="1257300"/>
            <a:ext cx="10427970" cy="5507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项目简介</a:t>
            </a:r>
            <a:endParaRPr lang="zh-CN" altLang="en-US" sz="1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通过“虚拟病人”进行模拟临床培训是一个新兴且具有巨大发展前景的领域，而医学知识图谱表达和揭示了多源异构、语义多样的医疗大数据中复杂的概念以及概念之间的关联，本项目研究基于知识图谱来建设智能化“虚拟病人”的相关技术与方法，并实现产业化。</a:t>
            </a: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b="1" dirty="0">
                <a:sym typeface="微软雅黑" panose="020B0503020204020204" pitchFamily="34" charset="-122"/>
              </a:rPr>
              <a:t>        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21431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ym typeface="微软雅黑" panose="020B0503020204020204" pitchFamily="34" charset="-122"/>
              </a:rPr>
              <a:t>系统简介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98256" y="1417375"/>
            <a:ext cx="10122441" cy="4023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1.  项目简介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2.  研究内容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endParaRPr lang="zh-CN" altLang="en-US" b="1" dirty="0">
              <a:sym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3.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ym typeface="微软雅黑" panose="020B0503020204020204" pitchFamily="34" charset="-122"/>
              </a:rPr>
              <a:t>技术路线及创新点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4.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 </a:t>
            </a:r>
            <a:r>
              <a:rPr lang="en-US" altLang="zh-CN" sz="2400" dirty="0">
                <a:sym typeface="Impact" panose="020B0806030902050204" pitchFamily="34" charset="0"/>
              </a:rPr>
              <a:t>系统功能展示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5.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</a:t>
            </a:r>
            <a:r>
              <a:rPr lang="en-US" altLang="zh-CN" sz="2400" dirty="0">
                <a:sym typeface="Impact" panose="020B0806030902050204" pitchFamily="34" charset="0"/>
              </a:rPr>
              <a:t>已有成果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3034030" y="1659255"/>
            <a:ext cx="7936230" cy="165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Impact" panose="020B0806030902050204" pitchFamily="34" charset="0"/>
              </a:rPr>
              <a:t>目录</a:t>
            </a:r>
          </a:p>
        </p:txBody>
      </p:sp>
      <p:cxnSp>
        <p:nvCxnSpPr>
          <p:cNvPr id="7" name="Straight Connector 20"/>
          <p:cNvCxnSpPr/>
          <p:nvPr/>
        </p:nvCxnSpPr>
        <p:spPr>
          <a:xfrm>
            <a:off x="3016885" y="2366645"/>
            <a:ext cx="79870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/>
          <p:nvPr/>
        </p:nvCxnSpPr>
        <p:spPr>
          <a:xfrm flipV="1">
            <a:off x="4145915" y="3057525"/>
            <a:ext cx="6866890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/>
          <p:cNvCxnSpPr/>
          <p:nvPr/>
        </p:nvCxnSpPr>
        <p:spPr>
          <a:xfrm>
            <a:off x="3623310" y="3757930"/>
            <a:ext cx="7380605" cy="82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/>
          <p:cNvCxnSpPr/>
          <p:nvPr/>
        </p:nvCxnSpPr>
        <p:spPr>
          <a:xfrm>
            <a:off x="3078480" y="4449445"/>
            <a:ext cx="7925435" cy="234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6364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82015" y="1257300"/>
            <a:ext cx="10427970" cy="602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>
              <a:buFont typeface="Wingdings" panose="05000000000000000000" charset="0"/>
              <a:buNone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具体内容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医学知识表示模型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2.基于知识表示模型的医学知识图谱自动构建方法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3.医学知识图谱的语义检索和可视化分析方法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2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4.交互式可视化医学知识服务系统—虚拟病人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      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2" indent="0" algn="l">
              <a:lnSpc>
                <a:spcPct val="120000"/>
              </a:lnSpc>
              <a:buFont typeface="+mj-lt"/>
              <a:buNone/>
            </a:pPr>
            <a:endParaRPr lang="zh-CN" altLang="en-US" sz="244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b="1" dirty="0">
              <a:sym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sym typeface="微软雅黑" panose="020B0503020204020204" pitchFamily="34" charset="-122"/>
              </a:rPr>
              <a:t> 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21431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ym typeface="微软雅黑" panose="020B0503020204020204" pitchFamily="34" charset="-122"/>
              </a:rPr>
              <a:t>研究内容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90" y="1257300"/>
            <a:ext cx="5415280" cy="4495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98256" y="1417375"/>
            <a:ext cx="10122441" cy="4023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1.  项目简介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dirty="0">
                <a:sym typeface="微软雅黑" panose="020B0503020204020204" pitchFamily="34" charset="-122"/>
              </a:rPr>
              <a:t>2.  研究内容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endParaRPr lang="zh-CN" altLang="en-US" b="1" dirty="0">
              <a:sym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accent2"/>
                </a:solidFill>
                <a:sym typeface="微软雅黑" panose="020B0503020204020204" pitchFamily="34" charset="-122"/>
              </a:rPr>
              <a:t>3.  技术路线及创新点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4.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 </a:t>
            </a:r>
            <a:r>
              <a:rPr lang="en-US" altLang="zh-CN" sz="2400" dirty="0">
                <a:sym typeface="Impact" panose="020B0806030902050204" pitchFamily="34" charset="0"/>
              </a:rPr>
              <a:t>系统功能展示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en-US" altLang="zh-CN" sz="2400" dirty="0">
                <a:sym typeface="Impact" panose="020B0806030902050204" pitchFamily="34" charset="0"/>
              </a:rPr>
              <a:t>5. 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 </a:t>
            </a:r>
            <a:r>
              <a:rPr lang="en-US" altLang="zh-CN" sz="2400" dirty="0">
                <a:sym typeface="Impact" panose="020B0806030902050204" pitchFamily="34" charset="0"/>
              </a:rPr>
              <a:t>已有成果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  <a:p>
            <a:pPr algn="l"/>
            <a:endParaRPr lang="zh-CN" altLang="en-US" sz="1400" b="1" dirty="0">
              <a:sym typeface="Impact" panose="020B0806030902050204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</p:txBody>
      </p:sp>
      <p:cxnSp>
        <p:nvCxnSpPr>
          <p:cNvPr id="30" name="Straight Connector 20"/>
          <p:cNvCxnSpPr/>
          <p:nvPr/>
        </p:nvCxnSpPr>
        <p:spPr>
          <a:xfrm>
            <a:off x="3034030" y="1659255"/>
            <a:ext cx="7936230" cy="165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99822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Impact" panose="020B0806030902050204" pitchFamily="34" charset="0"/>
              </a:rPr>
              <a:t>目录</a:t>
            </a:r>
          </a:p>
        </p:txBody>
      </p:sp>
      <p:cxnSp>
        <p:nvCxnSpPr>
          <p:cNvPr id="7" name="Straight Connector 20"/>
          <p:cNvCxnSpPr/>
          <p:nvPr/>
        </p:nvCxnSpPr>
        <p:spPr>
          <a:xfrm>
            <a:off x="3016885" y="2366645"/>
            <a:ext cx="79870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/>
          <p:nvPr/>
        </p:nvCxnSpPr>
        <p:spPr>
          <a:xfrm flipV="1">
            <a:off x="4145915" y="3057525"/>
            <a:ext cx="6866890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/>
          <p:cNvCxnSpPr/>
          <p:nvPr/>
        </p:nvCxnSpPr>
        <p:spPr>
          <a:xfrm>
            <a:off x="3623310" y="3757930"/>
            <a:ext cx="7380605" cy="82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0"/>
          <p:cNvCxnSpPr/>
          <p:nvPr/>
        </p:nvCxnSpPr>
        <p:spPr>
          <a:xfrm>
            <a:off x="3078480" y="4449445"/>
            <a:ext cx="7925435" cy="234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6364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82015" y="1097280"/>
            <a:ext cx="5128895" cy="529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3.1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技术路线</a:t>
            </a:r>
            <a:endParaRPr lang="zh-CN" altLang="en-US" sz="9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本项目总体技术路线为建立知识表示模型、构建医学知识图谱、提供医学知识服务、研发知识服务系统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marL="228600" indent="-228600">
              <a:buFont typeface="+mj-ea"/>
              <a:buAutoNum type="circleNumDbPlain"/>
            </a:pP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本项目将首先基于RDF/OWL 建立医学知识表示模型，包括建立医学实体分类体系，以及建模实体不确定性关联；</a:t>
            </a:r>
          </a:p>
          <a:p>
            <a:pPr indent="0">
              <a:buFont typeface="+mj-ea"/>
              <a:buNone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+mj-ea"/>
              <a:buNone/>
            </a:pPr>
            <a:r>
              <a:rPr lang="zh-CN" altLang="en-US" sz="1800" dirty="0">
                <a:latin typeface="Calibri" panose="020F0502020204030204" pitchFamily="34" charset="0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②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从电子病历、临床指南和医学主题词表等多源异构医学大数据中抽取医学信息，采用条件随机场模型抽取实体，朴素贝叶斯模型抽取实体关系，关联规则挖掘方法抽取实体属性；</a:t>
            </a:r>
          </a:p>
          <a:p>
            <a:pPr indent="0">
              <a:buFont typeface="+mj-ea"/>
              <a:buNone/>
            </a:pP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+mj-ea"/>
              <a:buNone/>
            </a:pPr>
            <a:endParaRPr lang="zh-CN" altLang="en-US" sz="9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9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900" b="1" dirty="0">
                <a:sym typeface="微软雅黑" panose="020B0503020204020204" pitchFamily="34" charset="-122"/>
              </a:rPr>
              <a:t>       </a:t>
            </a: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07321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37687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技术路线及创新点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0" y="150495"/>
            <a:ext cx="6122670" cy="58032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5"/>
          <p:cNvSpPr txBox="1"/>
          <p:nvPr/>
        </p:nvSpPr>
        <p:spPr>
          <a:xfrm>
            <a:off x="806450" y="869950"/>
            <a:ext cx="5128895" cy="584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3.1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技术路线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+mj-ea"/>
              <a:buNone/>
            </a:pPr>
            <a:r>
              <a:rPr lang="zh-CN" altLang="en-US" sz="1800" dirty="0">
                <a:latin typeface="Calibri" panose="020F0502020204030204" pitchFamily="34" charset="0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③</a:t>
            </a: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提出实体链接方法和基于图的重启随机游走方法进行知识融合，进一步提高知识质量，构建医学知识图谱；提出概念和实体匹配方法，合并第三方的关系数据库和知识库，扩大医学知识图谱的规模；</a:t>
            </a:r>
          </a:p>
          <a:p>
            <a:pPr marL="228600" indent="-228600">
              <a:buFont typeface="+mj-ea"/>
              <a:buAutoNum type="circleNumDbPlain"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+mj-ea"/>
              <a:buNone/>
            </a:pP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④提出基于图编码索引的知识子图匹配算法，从医学知识图谱中获取满足用户个性化检索需求的诊断结论，提出基于语义的结点聚类方法，对知识图谱进行层次化摘要，支持用户对大规模医学知识图谱可视化分析；</a:t>
            </a:r>
          </a:p>
          <a:p>
            <a:pPr marL="228600" indent="-228600">
              <a:buFont typeface="+mj-ea"/>
              <a:buAutoNum type="circleNumDbPlain"/>
            </a:pPr>
            <a:endParaRPr lang="zh-CN" altLang="en-US" sz="1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+mj-ea"/>
              <a:buNone/>
            </a:pPr>
            <a:r>
              <a:rPr lang="zh-CN" altLang="en-US" sz="1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⑤最后整合以上方法和技术，研发交互式可视化知识服务原型系统，包括语义检索模块和可视化分析模块，在医院进行示范应用，并设计测试基准对原型系统进行评测</a:t>
            </a:r>
            <a:r>
              <a:rPr lang="zh-CN" altLang="en-US" sz="1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。</a:t>
            </a:r>
          </a:p>
          <a:p>
            <a:pPr indent="0">
              <a:buFont typeface="+mj-ea"/>
              <a:buNone/>
            </a:pPr>
            <a:endParaRPr lang="zh-CN" altLang="en-US" sz="9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9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900" b="1" dirty="0">
                <a:sym typeface="微软雅黑" panose="020B0503020204020204" pitchFamily="34" charset="-122"/>
              </a:rPr>
              <a:t>       </a:t>
            </a:r>
          </a:p>
        </p:txBody>
      </p:sp>
      <p:cxnSp>
        <p:nvCxnSpPr>
          <p:cNvPr id="30" name="Straight Connector 20"/>
          <p:cNvCxnSpPr/>
          <p:nvPr/>
        </p:nvCxnSpPr>
        <p:spPr>
          <a:xfrm>
            <a:off x="1042975" y="6188780"/>
            <a:ext cx="101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73958" y="224898"/>
            <a:ext cx="3768725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pitchFamily="34" charset="-122"/>
              </a:rPr>
              <a:t>技术路线及创新点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0" y="150495"/>
            <a:ext cx="6122670" cy="58032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1311</Words>
  <Application>Microsoft Office PowerPoint</Application>
  <PresentationFormat>宽屏</PresentationFormat>
  <Paragraphs>292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楷体</vt:lpstr>
      <vt:lpstr>微软雅黑</vt:lpstr>
      <vt:lpstr>Arial</vt:lpstr>
      <vt:lpstr>Calibri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绿色扁平化</dc:title>
  <dc:creator>user</dc:creator>
  <cp:keywords>user</cp:keywords>
  <cp:lastModifiedBy>子超 王</cp:lastModifiedBy>
  <cp:revision>2447</cp:revision>
  <dcterms:created xsi:type="dcterms:W3CDTF">2014-10-29T09:18:00Z</dcterms:created>
  <dcterms:modified xsi:type="dcterms:W3CDTF">2019-01-22T06:08:43Z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